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0071100" cy="7556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1pPr>
    <a:lvl2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2pPr>
    <a:lvl3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3pPr>
    <a:lvl4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4pPr>
    <a:lvl5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5pPr>
    <a:lvl6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6pPr>
    <a:lvl7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7pPr>
    <a:lvl8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8pPr>
    <a:lvl9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b="def" i="def"/>
      <a:tcStyle>
        <a:tcBdr/>
        <a:fill>
          <a:solidFill>
            <a:srgbClr val="E6F6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E6"/>
          </a:solidFill>
        </a:fill>
      </a:tcStyle>
    </a:wholeTbl>
    <a:band2H>
      <a:tcTxStyle b="def" i="def"/>
      <a:tcStyle>
        <a:tcBdr/>
        <a:fill>
          <a:solidFill>
            <a:srgbClr val="E7E7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0" name="Shape 180"/>
          <p:cNvSpPr/>
          <p:nvPr>
            <p:ph type="sldImg"/>
          </p:nvPr>
        </p:nvSpPr>
        <p:spPr>
          <a:xfrm>
            <a:off x="1143000" y="685800"/>
            <a:ext cx="4572000" cy="3429000"/>
          </a:xfrm>
          <a:prstGeom prst="rect">
            <a:avLst/>
          </a:prstGeom>
        </p:spPr>
        <p:txBody>
          <a:bodyPr/>
          <a:lstStyle/>
          <a:p>
            <a:pPr/>
          </a:p>
        </p:txBody>
      </p:sp>
      <p:sp>
        <p:nvSpPr>
          <p:cNvPr id="181" name="Shape 18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755650" y="2347913"/>
            <a:ext cx="8569325" cy="1620839"/>
          </a:xfrm>
          <a:prstGeom prst="rect">
            <a:avLst/>
          </a:prstGeom>
        </p:spPr>
        <p:txBody>
          <a:bodyPr/>
          <a:lstStyle/>
          <a:p>
            <a:pPr/>
            <a:r>
              <a:t>Title Text</a:t>
            </a:r>
          </a:p>
        </p:txBody>
      </p:sp>
      <p:sp>
        <p:nvSpPr>
          <p:cNvPr id="12" name="Body Level One…"/>
          <p:cNvSpPr txBox="1"/>
          <p:nvPr>
            <p:ph type="body" sz="quarter" idx="1"/>
          </p:nvPr>
        </p:nvSpPr>
        <p:spPr>
          <a:xfrm>
            <a:off x="1512887" y="4283075"/>
            <a:ext cx="7056439" cy="1931990"/>
          </a:xfrm>
          <a:prstGeom prst="rect">
            <a:avLst/>
          </a:prstGeom>
        </p:spPr>
        <p:txBody>
          <a:bodyPr/>
          <a:lstStyle>
            <a:lvl1pPr marL="0" indent="0" algn="ctr"/>
            <a:lvl2pPr marL="0" algn="ctr"/>
            <a:lvl3pPr marL="0" algn="ctr"/>
            <a:lvl4pPr marL="0" algn="ctr"/>
            <a:lvl5pPr marL="0" algn="ct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2" name="Title Text"/>
          <p:cNvSpPr txBox="1"/>
          <p:nvPr>
            <p:ph type="title"/>
          </p:nvPr>
        </p:nvSpPr>
        <p:spPr>
          <a:xfrm>
            <a:off x="755650" y="2347913"/>
            <a:ext cx="8569325" cy="1620839"/>
          </a:xfrm>
          <a:prstGeom prst="rect">
            <a:avLst/>
          </a:prstGeom>
        </p:spPr>
        <p:txBody>
          <a:bodyPr/>
          <a:lstStyle/>
          <a:p>
            <a:pPr/>
            <a:r>
              <a:t>Title Text</a:t>
            </a:r>
          </a:p>
        </p:txBody>
      </p:sp>
      <p:sp>
        <p:nvSpPr>
          <p:cNvPr id="93" name="Body Level One…"/>
          <p:cNvSpPr txBox="1"/>
          <p:nvPr>
            <p:ph type="body" sz="quarter" idx="1"/>
          </p:nvPr>
        </p:nvSpPr>
        <p:spPr>
          <a:xfrm>
            <a:off x="1512887" y="4283075"/>
            <a:ext cx="7056439" cy="1931990"/>
          </a:xfrm>
          <a:prstGeom prst="rect">
            <a:avLst/>
          </a:prstGeom>
        </p:spPr>
        <p:txBody>
          <a:bodyPr/>
          <a:lstStyle>
            <a:lvl1pPr marL="0" indent="0" algn="ctr"/>
            <a:lvl2pPr marL="0" algn="ctr"/>
            <a:lvl3pPr marL="0" algn="ctr"/>
            <a:lvl4pPr marL="0" algn="ctr"/>
            <a:lvl5pPr marL="0" algn="ct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01" name="Title Text"/>
          <p:cNvSpPr txBox="1"/>
          <p:nvPr>
            <p:ph type="title"/>
          </p:nvPr>
        </p:nvSpPr>
        <p:spPr>
          <a:prstGeom prst="rect">
            <a:avLst/>
          </a:prstGeom>
        </p:spPr>
        <p:txBody>
          <a:bodyPr/>
          <a:lstStyle/>
          <a:p>
            <a:pPr/>
            <a:r>
              <a:t>Title Text</a:t>
            </a:r>
          </a:p>
        </p:txBody>
      </p:sp>
      <p:sp>
        <p:nvSpPr>
          <p:cNvPr id="10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10" name="Title Text"/>
          <p:cNvSpPr txBox="1"/>
          <p:nvPr>
            <p:ph type="title"/>
          </p:nvPr>
        </p:nvSpPr>
        <p:spPr>
          <a:xfrm>
            <a:off x="796925" y="4857750"/>
            <a:ext cx="8567740" cy="1501775"/>
          </a:xfrm>
          <a:prstGeom prst="rect">
            <a:avLst/>
          </a:prstGeom>
        </p:spPr>
        <p:txBody>
          <a:bodyPr anchor="t"/>
          <a:lstStyle>
            <a:lvl1pPr>
              <a:defRPr b="1" cap="all" sz="4000"/>
            </a:lvl1pPr>
          </a:lstStyle>
          <a:p>
            <a:pPr/>
            <a:r>
              <a:t>Title Text</a:t>
            </a:r>
          </a:p>
        </p:txBody>
      </p:sp>
      <p:sp>
        <p:nvSpPr>
          <p:cNvPr id="111" name="Body Level One…"/>
          <p:cNvSpPr txBox="1"/>
          <p:nvPr>
            <p:ph type="body" sz="quarter" idx="1"/>
          </p:nvPr>
        </p:nvSpPr>
        <p:spPr>
          <a:xfrm>
            <a:off x="796925" y="3203575"/>
            <a:ext cx="8567740" cy="1654175"/>
          </a:xfrm>
          <a:prstGeom prst="rect">
            <a:avLst/>
          </a:prstGeom>
        </p:spPr>
        <p:txBody>
          <a:bodyPr anchor="b"/>
          <a:lstStyle>
            <a:lvl1pPr marL="0" indent="0">
              <a:defRPr sz="2000"/>
            </a:lvl1pPr>
            <a:lvl2pPr marL="0">
              <a:defRPr sz="2000"/>
            </a:lvl2pPr>
            <a:lvl3pPr marL="0">
              <a:defRPr sz="2000"/>
            </a:lvl3pPr>
            <a:lvl4pPr marL="0">
              <a:defRPr sz="2000"/>
            </a:lvl4pPr>
            <a:lvl5pPr marL="0">
              <a:defRPr sz="2000"/>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19" name="Title Text"/>
          <p:cNvSpPr txBox="1"/>
          <p:nvPr>
            <p:ph type="title"/>
          </p:nvPr>
        </p:nvSpPr>
        <p:spPr>
          <a:prstGeom prst="rect">
            <a:avLst/>
          </a:prstGeom>
        </p:spPr>
        <p:txBody>
          <a:bodyPr/>
          <a:lstStyle/>
          <a:p>
            <a:pPr/>
            <a:r>
              <a:t>Title Text</a:t>
            </a:r>
          </a:p>
        </p:txBody>
      </p:sp>
      <p:sp>
        <p:nvSpPr>
          <p:cNvPr id="120" name="Body Level One…"/>
          <p:cNvSpPr txBox="1"/>
          <p:nvPr>
            <p:ph type="body" sz="half" idx="1"/>
          </p:nvPr>
        </p:nvSpPr>
        <p:spPr>
          <a:xfrm>
            <a:off x="503237" y="1768475"/>
            <a:ext cx="4456115" cy="4983163"/>
          </a:xfrm>
          <a:prstGeom prst="rect">
            <a:avLst/>
          </a:prstGeom>
        </p:spPr>
        <p:txBody>
          <a:bodyPr/>
          <a:lstStyle>
            <a:lvl1pPr>
              <a:defRPr sz="2800"/>
            </a:lvl1pPr>
            <a:lvl2pPr>
              <a:defRPr sz="2800"/>
            </a:lvl2pPr>
            <a:lvl3pPr>
              <a:defRPr sz="2800"/>
            </a:lvl3pPr>
            <a:lvl4pPr>
              <a:defRPr sz="2800"/>
            </a:lvl4pPr>
            <a:lvl5pPr>
              <a:defRPr sz="2800"/>
            </a:lvl5p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28" name="Title Text"/>
          <p:cNvSpPr txBox="1"/>
          <p:nvPr>
            <p:ph type="title"/>
          </p:nvPr>
        </p:nvSpPr>
        <p:spPr>
          <a:xfrm>
            <a:off x="504825" y="303213"/>
            <a:ext cx="9072565" cy="1258888"/>
          </a:xfrm>
          <a:prstGeom prst="rect">
            <a:avLst/>
          </a:prstGeom>
        </p:spPr>
        <p:txBody>
          <a:bodyPr/>
          <a:lstStyle/>
          <a:p>
            <a:pPr/>
            <a:r>
              <a:t>Title Text</a:t>
            </a:r>
          </a:p>
        </p:txBody>
      </p:sp>
      <p:sp>
        <p:nvSpPr>
          <p:cNvPr id="129" name="Body Level One…"/>
          <p:cNvSpPr txBox="1"/>
          <p:nvPr>
            <p:ph type="body" sz="quarter" idx="1"/>
          </p:nvPr>
        </p:nvSpPr>
        <p:spPr>
          <a:xfrm>
            <a:off x="504825" y="1692275"/>
            <a:ext cx="4452938" cy="704850"/>
          </a:xfrm>
          <a:prstGeom prst="rect">
            <a:avLst/>
          </a:prstGeom>
        </p:spPr>
        <p:txBody>
          <a:bodyPr anchor="b"/>
          <a:lstStyle>
            <a:lvl1pPr marL="0" indent="0">
              <a:defRPr b="1" sz="2400"/>
            </a:lvl1pPr>
            <a:lvl2pPr marL="0">
              <a:defRPr b="1" sz="2400"/>
            </a:lvl2pPr>
            <a:lvl3pPr marL="0">
              <a:defRPr b="1" sz="2400"/>
            </a:lvl3pPr>
            <a:lvl4pPr marL="0">
              <a:defRPr b="1" sz="2400"/>
            </a:lvl4pPr>
            <a:lvl5pPr marL="0">
              <a:defRPr b="1" sz="2400"/>
            </a:lvl5pPr>
          </a:lstStyle>
          <a:p>
            <a:pPr/>
            <a:r>
              <a:t>Body Level One</a:t>
            </a:r>
          </a:p>
          <a:p>
            <a:pPr lvl="1"/>
            <a:r>
              <a:t>Body Level Two</a:t>
            </a:r>
          </a:p>
          <a:p>
            <a:pPr lvl="2"/>
            <a:r>
              <a:t>Body Level Three</a:t>
            </a:r>
          </a:p>
          <a:p>
            <a:pPr lvl="3"/>
            <a:r>
              <a:t>Body Level Four</a:t>
            </a:r>
          </a:p>
          <a:p>
            <a:pPr lvl="4"/>
            <a:r>
              <a:t>Body Level Five</a:t>
            </a:r>
          </a:p>
        </p:txBody>
      </p:sp>
      <p:sp>
        <p:nvSpPr>
          <p:cNvPr id="130" name="Text Placeholder 4"/>
          <p:cNvSpPr/>
          <p:nvPr>
            <p:ph type="body" sz="quarter" idx="21"/>
          </p:nvPr>
        </p:nvSpPr>
        <p:spPr>
          <a:xfrm>
            <a:off x="5121275" y="1692275"/>
            <a:ext cx="4456113" cy="704850"/>
          </a:xfrm>
          <a:prstGeom prst="rect">
            <a:avLst/>
          </a:prstGeom>
        </p:spPr>
        <p:txBody>
          <a:bodyPr anchor="b"/>
          <a:lstStyle/>
          <a:p>
            <a:pP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38" name="Title Text"/>
          <p:cNvSpPr txBox="1"/>
          <p:nvPr>
            <p:ph type="title"/>
          </p:nvPr>
        </p:nvSpPr>
        <p:spPr>
          <a:prstGeom prst="rect">
            <a:avLst/>
          </a:prstGeom>
        </p:spPr>
        <p:txBody>
          <a:bodyPr/>
          <a:lstStyle/>
          <a:p>
            <a:pPr/>
            <a:r>
              <a:t>Title Text</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53" name="Title Text"/>
          <p:cNvSpPr txBox="1"/>
          <p:nvPr>
            <p:ph type="title"/>
          </p:nvPr>
        </p:nvSpPr>
        <p:spPr>
          <a:xfrm>
            <a:off x="504825" y="301625"/>
            <a:ext cx="3316288" cy="1279525"/>
          </a:xfrm>
          <a:prstGeom prst="rect">
            <a:avLst/>
          </a:prstGeom>
        </p:spPr>
        <p:txBody>
          <a:bodyPr anchor="b"/>
          <a:lstStyle>
            <a:lvl1pPr>
              <a:defRPr b="1" sz="2000"/>
            </a:lvl1pPr>
          </a:lstStyle>
          <a:p>
            <a:pPr/>
            <a:r>
              <a:t>Title Text</a:t>
            </a:r>
          </a:p>
        </p:txBody>
      </p:sp>
      <p:sp>
        <p:nvSpPr>
          <p:cNvPr id="154" name="Body Level One…"/>
          <p:cNvSpPr txBox="1"/>
          <p:nvPr>
            <p:ph type="body" idx="1"/>
          </p:nvPr>
        </p:nvSpPr>
        <p:spPr>
          <a:xfrm>
            <a:off x="3941762" y="301625"/>
            <a:ext cx="5635627" cy="6451600"/>
          </a:xfrm>
          <a:prstGeom prst="rect">
            <a:avLst/>
          </a:prstGeom>
        </p:spPr>
        <p:txBody>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155" name="Text Placeholder 3"/>
          <p:cNvSpPr/>
          <p:nvPr>
            <p:ph type="body" sz="half" idx="21"/>
          </p:nvPr>
        </p:nvSpPr>
        <p:spPr>
          <a:xfrm>
            <a:off x="504825" y="1581150"/>
            <a:ext cx="3316288" cy="5172075"/>
          </a:xfrm>
          <a:prstGeom prst="rect">
            <a:avLst/>
          </a:prstGeom>
        </p:spPr>
        <p:txBody>
          <a:bodyPr/>
          <a:lstStyle/>
          <a:p>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63" name="Title Text"/>
          <p:cNvSpPr txBox="1"/>
          <p:nvPr>
            <p:ph type="title"/>
          </p:nvPr>
        </p:nvSpPr>
        <p:spPr>
          <a:xfrm>
            <a:off x="1976438" y="5291137"/>
            <a:ext cx="6048377" cy="625477"/>
          </a:xfrm>
          <a:prstGeom prst="rect">
            <a:avLst/>
          </a:prstGeom>
        </p:spPr>
        <p:txBody>
          <a:bodyPr anchor="b"/>
          <a:lstStyle>
            <a:lvl1pPr>
              <a:defRPr b="1" sz="2000"/>
            </a:lvl1pPr>
          </a:lstStyle>
          <a:p>
            <a:pPr/>
            <a:r>
              <a:t>Title Text</a:t>
            </a:r>
          </a:p>
        </p:txBody>
      </p:sp>
      <p:sp>
        <p:nvSpPr>
          <p:cNvPr id="164" name="Picture Placeholder 2"/>
          <p:cNvSpPr/>
          <p:nvPr>
            <p:ph type="pic" sz="half" idx="21"/>
          </p:nvPr>
        </p:nvSpPr>
        <p:spPr>
          <a:xfrm>
            <a:off x="1976438" y="674687"/>
            <a:ext cx="6048377" cy="4537077"/>
          </a:xfrm>
          <a:prstGeom prst="rect">
            <a:avLst/>
          </a:prstGeom>
        </p:spPr>
        <p:txBody>
          <a:bodyPr lIns="91439" tIns="45719" rIns="91439" bIns="45719">
            <a:noAutofit/>
          </a:bodyPr>
          <a:lstStyle/>
          <a:p>
            <a:pPr/>
          </a:p>
        </p:txBody>
      </p:sp>
      <p:sp>
        <p:nvSpPr>
          <p:cNvPr id="165" name="Body Level One…"/>
          <p:cNvSpPr txBox="1"/>
          <p:nvPr>
            <p:ph type="body" sz="quarter" idx="1"/>
          </p:nvPr>
        </p:nvSpPr>
        <p:spPr>
          <a:xfrm>
            <a:off x="1976438" y="5916612"/>
            <a:ext cx="6048377" cy="887414"/>
          </a:xfrm>
          <a:prstGeom prst="rect">
            <a:avLst/>
          </a:prstGeom>
        </p:spPr>
        <p:txBody>
          <a:bodyPr/>
          <a:lstStyle>
            <a:lvl1pPr marL="0" indent="0">
              <a:defRPr sz="1400"/>
            </a:lvl1pPr>
            <a:lvl2pPr marL="0">
              <a:defRPr sz="1400"/>
            </a:lvl2pPr>
            <a:lvl3pPr marL="0">
              <a:defRPr sz="1400"/>
            </a:lvl3pPr>
            <a:lvl4pPr marL="0">
              <a:defRPr sz="1400"/>
            </a:lvl4pPr>
            <a:lvl5pPr marL="0">
              <a:defRPr sz="1400"/>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Layout">
    <p:spTree>
      <p:nvGrpSpPr>
        <p:cNvPr id="1" name=""/>
        <p:cNvGrpSpPr/>
        <p:nvPr/>
      </p:nvGrpSpPr>
      <p:grpSpPr>
        <a:xfrm>
          <a:off x="0" y="0"/>
          <a:ext cx="0" cy="0"/>
          <a:chOff x="0" y="0"/>
          <a:chExt cx="0" cy="0"/>
        </a:xfrm>
      </p:grpSpPr>
      <p:sp>
        <p:nvSpPr>
          <p:cNvPr id="173" name="Title Text"/>
          <p:cNvSpPr txBox="1"/>
          <p:nvPr>
            <p:ph type="title"/>
          </p:nvPr>
        </p:nvSpPr>
        <p:spPr>
          <a:prstGeom prst="rect">
            <a:avLst/>
          </a:prstGeom>
        </p:spPr>
        <p:txBody>
          <a:bodyPr/>
          <a:lstStyle/>
          <a:p>
            <a:pPr/>
            <a:r>
              <a:t>Title Text</a:t>
            </a:r>
          </a:p>
        </p:txBody>
      </p:sp>
      <p:sp>
        <p:nvSpPr>
          <p:cNvPr id="1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xfrm>
            <a:off x="503237" y="1768475"/>
            <a:ext cx="9067801" cy="43799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96925" y="4857750"/>
            <a:ext cx="8567740" cy="1501775"/>
          </a:xfrm>
          <a:prstGeom prst="rect">
            <a:avLst/>
          </a:prstGeom>
        </p:spPr>
        <p:txBody>
          <a:bodyPr anchor="t"/>
          <a:lstStyle>
            <a:lvl1pPr>
              <a:defRPr b="1" cap="all" sz="4000"/>
            </a:lvl1pPr>
          </a:lstStyle>
          <a:p>
            <a:pPr/>
            <a:r>
              <a:t>Title Text</a:t>
            </a:r>
          </a:p>
        </p:txBody>
      </p:sp>
      <p:sp>
        <p:nvSpPr>
          <p:cNvPr id="30" name="Body Level One…"/>
          <p:cNvSpPr txBox="1"/>
          <p:nvPr>
            <p:ph type="body" sz="quarter" idx="1"/>
          </p:nvPr>
        </p:nvSpPr>
        <p:spPr>
          <a:xfrm>
            <a:off x="796925" y="3203575"/>
            <a:ext cx="8567740" cy="1654175"/>
          </a:xfrm>
          <a:prstGeom prst="rect">
            <a:avLst/>
          </a:prstGeom>
        </p:spPr>
        <p:txBody>
          <a:bodyPr anchor="b"/>
          <a:lstStyle>
            <a:lvl1pPr marL="0" indent="0">
              <a:defRPr sz="2000"/>
            </a:lvl1pPr>
            <a:lvl2pPr marL="0">
              <a:defRPr sz="2000"/>
            </a:lvl2pPr>
            <a:lvl3pPr marL="0">
              <a:defRPr sz="2000"/>
            </a:lvl3pPr>
            <a:lvl4pPr marL="0">
              <a:defRPr sz="2000"/>
            </a:lvl4pPr>
            <a:lvl5pPr marL="0">
              <a:defRPr sz="20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503237" y="1768475"/>
            <a:ext cx="4457702" cy="4379913"/>
          </a:xfrm>
          <a:prstGeom prst="rect">
            <a:avLst/>
          </a:prstGeom>
        </p:spPr>
        <p:txBody>
          <a:bodyPr/>
          <a:lstStyle>
            <a:lvl1pPr>
              <a:defRPr sz="2800"/>
            </a:lvl1pPr>
            <a:lvl2pPr>
              <a:defRPr sz="2800"/>
            </a:lvl2pPr>
            <a:lvl3pPr>
              <a:defRPr sz="2800"/>
            </a:lvl3pPr>
            <a:lvl4pPr>
              <a:defRPr sz="2800"/>
            </a:lvl4pPr>
            <a:lvl5pPr>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504825" y="303213"/>
            <a:ext cx="9072565" cy="1258888"/>
          </a:xfrm>
          <a:prstGeom prst="rect">
            <a:avLst/>
          </a:prstGeom>
        </p:spPr>
        <p:txBody>
          <a:bodyPr/>
          <a:lstStyle/>
          <a:p>
            <a:pPr/>
            <a:r>
              <a:t>Title Text</a:t>
            </a:r>
          </a:p>
        </p:txBody>
      </p:sp>
      <p:sp>
        <p:nvSpPr>
          <p:cNvPr id="48" name="Body Level One…"/>
          <p:cNvSpPr txBox="1"/>
          <p:nvPr>
            <p:ph type="body" sz="quarter" idx="1"/>
          </p:nvPr>
        </p:nvSpPr>
        <p:spPr>
          <a:xfrm>
            <a:off x="504825" y="1692275"/>
            <a:ext cx="4452938" cy="704850"/>
          </a:xfrm>
          <a:prstGeom prst="rect">
            <a:avLst/>
          </a:prstGeom>
        </p:spPr>
        <p:txBody>
          <a:bodyPr anchor="b"/>
          <a:lstStyle>
            <a:lvl1pPr marL="0" indent="0">
              <a:defRPr b="1" sz="2400"/>
            </a:lvl1pPr>
            <a:lvl2pPr marL="0">
              <a:defRPr b="1" sz="2400"/>
            </a:lvl2pPr>
            <a:lvl3pPr marL="0">
              <a:defRPr b="1" sz="2400"/>
            </a:lvl3pPr>
            <a:lvl4pPr marL="0">
              <a:defRPr b="1" sz="2400"/>
            </a:lvl4pPr>
            <a:lvl5pPr marL="0">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5121275" y="1692275"/>
            <a:ext cx="4456113" cy="704850"/>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504825" y="301625"/>
            <a:ext cx="3316288" cy="1279525"/>
          </a:xfrm>
          <a:prstGeom prst="rect">
            <a:avLst/>
          </a:prstGeom>
        </p:spPr>
        <p:txBody>
          <a:bodyPr anchor="b"/>
          <a:lstStyle>
            <a:lvl1pPr>
              <a:defRPr b="1" sz="2000"/>
            </a:lvl1pPr>
          </a:lstStyle>
          <a:p>
            <a:pPr/>
            <a:r>
              <a:t>Title Text</a:t>
            </a:r>
          </a:p>
        </p:txBody>
      </p:sp>
      <p:sp>
        <p:nvSpPr>
          <p:cNvPr id="73" name="Body Level One…"/>
          <p:cNvSpPr txBox="1"/>
          <p:nvPr>
            <p:ph type="body" idx="1"/>
          </p:nvPr>
        </p:nvSpPr>
        <p:spPr>
          <a:xfrm>
            <a:off x="3941762" y="301625"/>
            <a:ext cx="5635627" cy="6451600"/>
          </a:xfrm>
          <a:prstGeom prst="rect">
            <a:avLst/>
          </a:prstGeom>
        </p:spPr>
        <p:txBody>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504825" y="1581150"/>
            <a:ext cx="3316288" cy="5172075"/>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976438" y="5291137"/>
            <a:ext cx="6048377" cy="625477"/>
          </a:xfrm>
          <a:prstGeom prst="rect">
            <a:avLst/>
          </a:prstGeom>
        </p:spPr>
        <p:txBody>
          <a:bodyPr anchor="b"/>
          <a:lstStyle>
            <a:lvl1pPr>
              <a:defRPr b="1" sz="2000"/>
            </a:lvl1pPr>
          </a:lstStyle>
          <a:p>
            <a:pPr/>
            <a:r>
              <a:t>Title Text</a:t>
            </a:r>
          </a:p>
        </p:txBody>
      </p:sp>
      <p:sp>
        <p:nvSpPr>
          <p:cNvPr id="83" name="Picture Placeholder 2"/>
          <p:cNvSpPr/>
          <p:nvPr>
            <p:ph type="pic" sz="half" idx="21"/>
          </p:nvPr>
        </p:nvSpPr>
        <p:spPr>
          <a:xfrm>
            <a:off x="1976438" y="674687"/>
            <a:ext cx="6048377" cy="4537077"/>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1976438" y="5916612"/>
            <a:ext cx="6048377" cy="887414"/>
          </a:xfrm>
          <a:prstGeom prst="rect">
            <a:avLst/>
          </a:prstGeom>
        </p:spPr>
        <p:txBody>
          <a:bodyPr/>
          <a:lstStyle>
            <a:lvl1pPr marL="0" indent="0">
              <a:defRPr sz="1400"/>
            </a:lvl1pPr>
            <a:lvl2pPr marL="0">
              <a:defRPr sz="1400"/>
            </a:lvl2pPr>
            <a:lvl3pPr marL="0">
              <a:defRPr sz="1400"/>
            </a:lvl3pPr>
            <a:lvl4pPr marL="0">
              <a:defRPr sz="1400"/>
            </a:lvl4pPr>
            <a:lvl5pPr marL="0">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503237" y="301625"/>
            <a:ext cx="9064626" cy="125571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3" name="Body Level One…"/>
          <p:cNvSpPr txBox="1"/>
          <p:nvPr>
            <p:ph type="body" idx="1"/>
          </p:nvPr>
        </p:nvSpPr>
        <p:spPr>
          <a:xfrm>
            <a:off x="503237" y="1768475"/>
            <a:ext cx="9064626" cy="49831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943968" y="6871630"/>
            <a:ext cx="273654" cy="264253"/>
          </a:xfrm>
          <a:prstGeom prst="rect">
            <a:avLst/>
          </a:prstGeom>
          <a:ln w="12700">
            <a:miter lim="400000"/>
          </a:ln>
        </p:spPr>
        <p:txBody>
          <a:bodyPr wrap="none" lIns="45718" tIns="45718" rIns="45718" bIns="45718" anchor="ctr">
            <a:spAutoFit/>
          </a:bodyPr>
          <a:lstStyle>
            <a:lvl1pPr algn="r">
              <a:defRPr sz="1200">
                <a:solidFill>
                  <a:srgbClr val="FFFFFF"/>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1pPr>
      <a:lvl2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2pPr>
      <a:lvl3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3pPr>
      <a:lvl4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4pPr>
      <a:lvl5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5pPr>
      <a:lvl6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6pPr>
      <a:lvl7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7pPr>
      <a:lvl8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8pPr>
      <a:lvl9pPr marL="0" marR="0" indent="0" algn="l" defTabSz="449262" rtl="0" latinLnBrk="0">
        <a:lnSpc>
          <a:spcPct val="93000"/>
        </a:lnSpc>
        <a:spcBef>
          <a:spcPts val="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9pPr>
    </p:titleStyle>
    <p:bodyStyle>
      <a:lvl1pPr marL="342900" marR="0" indent="-34290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1pPr>
      <a:lvl2pPr marL="342900" marR="0" indent="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2pPr>
      <a:lvl3pPr marL="342900" marR="0" indent="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3pPr>
      <a:lvl4pPr marL="342900" marR="0" indent="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4pPr>
      <a:lvl5pPr marL="342900" marR="0" indent="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5pPr>
      <a:lvl6pPr marL="342900" marR="0" indent="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6pPr>
      <a:lvl7pPr marL="342900" marR="0" indent="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7pPr>
      <a:lvl8pPr marL="342900" marR="0" indent="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8pPr>
      <a:lvl9pPr marL="342900" marR="0" indent="0" algn="l" defTabSz="449262" rtl="0" latinLnBrk="0">
        <a:lnSpc>
          <a:spcPct val="93000"/>
        </a:lnSpc>
        <a:spcBef>
          <a:spcPts val="1400"/>
        </a:spcBef>
        <a:spcAft>
          <a:spcPts val="0"/>
        </a:spcAft>
        <a:buClrTx/>
        <a:buSzTx/>
        <a:buFontTx/>
        <a:buNone/>
        <a:tabLst/>
        <a:defRPr b="0" baseline="0" cap="none" i="0" spc="0" strike="noStrike" sz="1800" u="none">
          <a:solidFill>
            <a:srgbClr val="000000"/>
          </a:solidFill>
          <a:uFillTx/>
          <a:latin typeface="Arial"/>
          <a:ea typeface="Arial"/>
          <a:cs typeface="Arial"/>
          <a:sym typeface="Arial"/>
        </a:defRPr>
      </a:lvl9pPr>
    </p:bodyStyle>
    <p:otherStyle>
      <a:lvl1pPr marL="0" marR="0" indent="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44926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Rectangle 1"/>
          <p:cNvSpPr txBox="1"/>
          <p:nvPr/>
        </p:nvSpPr>
        <p:spPr>
          <a:xfrm>
            <a:off x="503237" y="2013749"/>
            <a:ext cx="9070976" cy="471638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2800"/>
            </a:pPr>
            <a:r>
              <a:t>FitGeek: Modelling ML Based Recommendation System for fitness and wellness</a:t>
            </a:r>
            <a:endParaRPr>
              <a:solidFill>
                <a:srgbClr val="FFFFFF"/>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3200"/>
            </a:pPr>
            <a:r>
              <a:t> </a:t>
            </a:r>
            <a:endParaRPr>
              <a:solidFill>
                <a:srgbClr val="FFFFFF"/>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pPr>
            <a:r>
              <a:t>Group No. 17</a:t>
            </a:r>
            <a:endParaRPr>
              <a:solidFill>
                <a:srgbClr val="FFFFFF"/>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p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pPr>
            <a:r>
              <a:t>Shreya Mahajan               20104001</a:t>
            </a:r>
            <a:endParaRPr>
              <a:solidFill>
                <a:srgbClr val="FFFFFF"/>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pPr>
            <a:r>
              <a:t>Saniya Dutta	                 20104041</a:t>
            </a:r>
            <a:endParaRPr>
              <a:solidFill>
                <a:srgbClr val="FFFFFF"/>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pPr>
            <a:r>
              <a:t>Anish Bhosale                    20104033</a:t>
            </a:r>
            <a:endParaRPr>
              <a:solidFill>
                <a:srgbClr val="FFFFFF"/>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p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pPr>
            <a:r>
              <a:t>Project Guide:</a:t>
            </a:r>
            <a:endParaRPr>
              <a:solidFill>
                <a:srgbClr val="FFFFFF"/>
              </a:solidFill>
            </a:endParaRPr>
          </a:p>
          <a:p>
            <a: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pPr>
            <a:r>
              <a:t> Prof. Randeep Kaur Kahlon</a:t>
            </a:r>
          </a:p>
        </p:txBody>
      </p:sp>
      <p:pic>
        <p:nvPicPr>
          <p:cNvPr id="184" name="Picture 2" descr="Picture 2"/>
          <p:cNvPicPr>
            <a:picLocks noChangeAspect="1"/>
          </p:cNvPicPr>
          <p:nvPr/>
        </p:nvPicPr>
        <p:blipFill>
          <a:blip r:embed="rId2">
            <a:extLst/>
          </a:blip>
          <a:stretch>
            <a:fillRect/>
          </a:stretch>
        </p:blipFill>
        <p:spPr>
          <a:xfrm>
            <a:off x="360363" y="169862"/>
            <a:ext cx="8747126" cy="166528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ext Box 1"/>
          <p:cNvSpPr txBox="1"/>
          <p:nvPr/>
        </p:nvSpPr>
        <p:spPr>
          <a:xfrm>
            <a:off x="239710" y="618231"/>
            <a:ext cx="9066216" cy="45263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vl1pPr>
          </a:lstStyle>
          <a:p>
            <a:pPr/>
            <a:r>
              <a:t>6. Proposed System Architecture</a:t>
            </a:r>
          </a:p>
        </p:txBody>
      </p:sp>
      <p:pic>
        <p:nvPicPr>
          <p:cNvPr id="215" name="image2.png" descr="image2.png"/>
          <p:cNvPicPr>
            <a:picLocks noChangeAspect="1"/>
          </p:cNvPicPr>
          <p:nvPr/>
        </p:nvPicPr>
        <p:blipFill>
          <a:blip r:embed="rId2">
            <a:extLst/>
          </a:blip>
          <a:srcRect l="909" t="0" r="8266" b="0"/>
          <a:stretch>
            <a:fillRect/>
          </a:stretch>
        </p:blipFill>
        <p:spPr>
          <a:xfrm>
            <a:off x="43654" y="1195456"/>
            <a:ext cx="9993315" cy="534101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itle 1"/>
          <p:cNvSpPr txBox="1"/>
          <p:nvPr>
            <p:ph type="title"/>
          </p:nvPr>
        </p:nvSpPr>
        <p:spPr>
          <a:xfrm>
            <a:off x="503237" y="301625"/>
            <a:ext cx="9064626" cy="896938"/>
          </a:xfrm>
          <a:prstGeom prst="rect">
            <a:avLst/>
          </a:prstGeom>
        </p:spPr>
        <p:txBody>
          <a:bodyPr/>
          <a:lstStyle>
            <a:lvl1pPr algn="just">
              <a:defRPr b="1" sz="3200">
                <a:latin typeface="+mj-lt"/>
                <a:ea typeface="+mj-ea"/>
                <a:cs typeface="+mj-cs"/>
                <a:sym typeface="Times New Roman"/>
              </a:defRPr>
            </a:lvl1pPr>
          </a:lstStyle>
          <a:p>
            <a:pPr/>
            <a:r>
              <a:t>7. Prototype Design Demonstration</a:t>
            </a:r>
          </a:p>
        </p:txBody>
      </p:sp>
      <p:pic>
        <p:nvPicPr>
          <p:cNvPr id="218" name="Screenshot 2023-10-06 at 4.13.55 PM.png" descr="Screenshot 2023-10-06 at 4.13.55 PM.png"/>
          <p:cNvPicPr>
            <a:picLocks noChangeAspect="1"/>
          </p:cNvPicPr>
          <p:nvPr/>
        </p:nvPicPr>
        <p:blipFill>
          <a:blip r:embed="rId2">
            <a:extLst/>
          </a:blip>
          <a:stretch>
            <a:fillRect/>
          </a:stretch>
        </p:blipFill>
        <p:spPr>
          <a:xfrm>
            <a:off x="200817" y="1341437"/>
            <a:ext cx="9678990" cy="538014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Screenshot 2023-10-06 at 4.09.40 PM.png" descr="Screenshot 2023-10-06 at 4.09.40 PM.png"/>
          <p:cNvPicPr>
            <a:picLocks noChangeAspect="1"/>
          </p:cNvPicPr>
          <p:nvPr/>
        </p:nvPicPr>
        <p:blipFill>
          <a:blip r:embed="rId2">
            <a:extLst/>
          </a:blip>
          <a:srcRect l="0" t="14775" r="0" b="0"/>
          <a:stretch>
            <a:fillRect/>
          </a:stretch>
        </p:blipFill>
        <p:spPr>
          <a:xfrm>
            <a:off x="238917" y="1118671"/>
            <a:ext cx="9602790" cy="532233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Screenshot 2023-10-06 at 4.12.21 PM.png" descr="Screenshot 2023-10-06 at 4.12.21 PM.png"/>
          <p:cNvPicPr>
            <a:picLocks noChangeAspect="1"/>
          </p:cNvPicPr>
          <p:nvPr/>
        </p:nvPicPr>
        <p:blipFill>
          <a:blip r:embed="rId2">
            <a:extLst/>
          </a:blip>
          <a:stretch>
            <a:fillRect/>
          </a:stretch>
        </p:blipFill>
        <p:spPr>
          <a:xfrm>
            <a:off x="214656" y="1097455"/>
            <a:ext cx="9651312" cy="536476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Screenshot 2023-10-06 at 2.00.08 PM.png" descr="Screenshot 2023-10-06 at 2.00.08 PM.png"/>
          <p:cNvPicPr>
            <a:picLocks noChangeAspect="1"/>
          </p:cNvPicPr>
          <p:nvPr/>
        </p:nvPicPr>
        <p:blipFill>
          <a:blip r:embed="rId2">
            <a:extLst/>
          </a:blip>
          <a:srcRect l="0" t="15513" r="0" b="0"/>
          <a:stretch>
            <a:fillRect/>
          </a:stretch>
        </p:blipFill>
        <p:spPr>
          <a:xfrm>
            <a:off x="200817" y="1120780"/>
            <a:ext cx="9678990" cy="531811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Screenshot 2023-10-06 at 2.00.32 PM.png" descr="Screenshot 2023-10-06 at 2.00.32 PM.png"/>
          <p:cNvPicPr>
            <a:picLocks noChangeAspect="1"/>
          </p:cNvPicPr>
          <p:nvPr/>
        </p:nvPicPr>
        <p:blipFill>
          <a:blip r:embed="rId2">
            <a:extLst/>
          </a:blip>
          <a:srcRect l="0" t="14789" r="0" b="0"/>
          <a:stretch>
            <a:fillRect/>
          </a:stretch>
        </p:blipFill>
        <p:spPr>
          <a:xfrm>
            <a:off x="201113" y="1112837"/>
            <a:ext cx="9678398" cy="536334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Screenshot 2023-10-06 at 2.00.45 PM.png" descr="Screenshot 2023-10-06 at 2.00.45 PM.png"/>
          <p:cNvPicPr>
            <a:picLocks noChangeAspect="1"/>
          </p:cNvPicPr>
          <p:nvPr/>
        </p:nvPicPr>
        <p:blipFill>
          <a:blip r:embed="rId2">
            <a:extLst/>
          </a:blip>
          <a:srcRect l="0" t="15504" r="0" b="0"/>
          <a:stretch>
            <a:fillRect/>
          </a:stretch>
        </p:blipFill>
        <p:spPr>
          <a:xfrm>
            <a:off x="391317" y="1225220"/>
            <a:ext cx="9297990" cy="510923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Screenshot 2023-10-06 at 2.01.50 PM.png" descr="Screenshot 2023-10-06 at 2.01.50 PM.png"/>
          <p:cNvPicPr>
            <a:picLocks noChangeAspect="1"/>
          </p:cNvPicPr>
          <p:nvPr/>
        </p:nvPicPr>
        <p:blipFill>
          <a:blip r:embed="rId2">
            <a:extLst/>
          </a:blip>
          <a:srcRect l="0" t="15256" r="0" b="0"/>
          <a:stretch>
            <a:fillRect/>
          </a:stretch>
        </p:blipFill>
        <p:spPr>
          <a:xfrm>
            <a:off x="162717" y="1091739"/>
            <a:ext cx="9755190" cy="537619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Rectangle 1"/>
          <p:cNvSpPr txBox="1"/>
          <p:nvPr>
            <p:ph type="title"/>
          </p:nvPr>
        </p:nvSpPr>
        <p:spPr>
          <a:xfrm>
            <a:off x="503237" y="301625"/>
            <a:ext cx="9064626" cy="1255713"/>
          </a:xfrm>
          <a:prstGeom prst="rect">
            <a:avLst/>
          </a:prstGeom>
        </p:spPr>
        <p:txBody>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8.	Implementation Status</a:t>
            </a:r>
          </a:p>
        </p:txBody>
      </p:sp>
      <p:sp>
        <p:nvSpPr>
          <p:cNvPr id="233" name="Rectangle 2"/>
          <p:cNvSpPr txBox="1"/>
          <p:nvPr>
            <p:ph type="body" idx="1"/>
          </p:nvPr>
        </p:nvSpPr>
        <p:spPr>
          <a:xfrm>
            <a:off x="503237" y="1768475"/>
            <a:ext cx="9064626" cy="4983163"/>
          </a:xfrm>
          <a:prstGeom prst="rect">
            <a:avLst/>
          </a:prstGeom>
        </p:spPr>
        <p:txBody>
          <a:bodyPr anchor="ctr"/>
          <a:lstStyle/>
          <a:p>
            <a:pPr/>
            <a:r>
              <a:t>            </a:t>
            </a:r>
          </a:p>
        </p:txBody>
      </p:sp>
      <p:sp>
        <p:nvSpPr>
          <p:cNvPr id="234" name="TextBox 1"/>
          <p:cNvSpPr txBox="1"/>
          <p:nvPr/>
        </p:nvSpPr>
        <p:spPr>
          <a:xfrm>
            <a:off x="586574" y="1557337"/>
            <a:ext cx="9052561" cy="272117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gn="just">
              <a:buClr>
                <a:srgbClr val="000000"/>
              </a:buClr>
              <a:buSzPct val="100000"/>
              <a:buFont typeface="Arial"/>
              <a:buChar char="•"/>
              <a:defRPr sz="2200"/>
            </a:pPr>
            <a:r>
              <a:t>Achieved around 45-50% completion in the implementation phase.</a:t>
            </a:r>
            <a:endParaRPr>
              <a:solidFill>
                <a:srgbClr val="FFFFFF"/>
              </a:solidFill>
            </a:endParaRPr>
          </a:p>
          <a:p>
            <a:pPr marL="342900" indent="-342900" algn="just">
              <a:buClr>
                <a:srgbClr val="000000"/>
              </a:buClr>
              <a:buSzPct val="100000"/>
              <a:buFont typeface="Arial"/>
              <a:buChar char="•"/>
              <a:defRPr sz="2200"/>
            </a:pPr>
          </a:p>
          <a:p>
            <a:pPr marL="342900" indent="-342900" algn="just">
              <a:buClr>
                <a:srgbClr val="000000"/>
              </a:buClr>
              <a:buSzPct val="100000"/>
              <a:buFont typeface="Arial"/>
              <a:buChar char="•"/>
              <a:defRPr sz="2200"/>
            </a:pPr>
            <a:r>
              <a:t>Successfully developed a comprehensive dashboard covering all required fields.</a:t>
            </a:r>
            <a:endParaRPr>
              <a:solidFill>
                <a:srgbClr val="FFFFFF"/>
              </a:solidFill>
            </a:endParaRPr>
          </a:p>
          <a:p>
            <a:pPr marL="342900" indent="-342900" algn="just">
              <a:buClr>
                <a:srgbClr val="000000"/>
              </a:buClr>
              <a:buSzPct val="100000"/>
              <a:buFont typeface="Arial"/>
              <a:buChar char="•"/>
              <a:defRPr sz="2200"/>
            </a:pPr>
          </a:p>
          <a:p>
            <a:pPr marL="342900" indent="-342900" algn="just">
              <a:buClr>
                <a:srgbClr val="000000"/>
              </a:buClr>
              <a:buSzPct val="100000"/>
              <a:buFont typeface="Arial"/>
              <a:buChar char="•"/>
              <a:defRPr sz="2200"/>
            </a:pPr>
            <a:r>
              <a:t>Finished preparing the majority of pages within the dashboard.</a:t>
            </a:r>
            <a:endParaRPr>
              <a:solidFill>
                <a:srgbClr val="FFFFFF"/>
              </a:solidFill>
            </a:endParaRPr>
          </a:p>
          <a:p>
            <a:pPr marL="342900" indent="-342900" algn="just">
              <a:buClr>
                <a:srgbClr val="000000"/>
              </a:buClr>
              <a:buSzPct val="100000"/>
              <a:buFont typeface="Arial"/>
              <a:buChar char="•"/>
              <a:defRPr sz="2200"/>
            </a:pPr>
          </a:p>
          <a:p>
            <a:pPr marL="342900" indent="-342900" algn="just">
              <a:buClr>
                <a:srgbClr val="000000"/>
              </a:buClr>
              <a:buSzPct val="100000"/>
              <a:buFont typeface="Arial"/>
              <a:buChar char="•"/>
              <a:defRPr sz="2200"/>
            </a:pPr>
            <a:r>
              <a:t>Significant progress made in establishing a strong foundation for the project.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Rectangle 1"/>
          <p:cNvSpPr txBox="1"/>
          <p:nvPr>
            <p:ph type="title"/>
          </p:nvPr>
        </p:nvSpPr>
        <p:spPr>
          <a:xfrm>
            <a:off x="503237" y="301625"/>
            <a:ext cx="9064626" cy="1255713"/>
          </a:xfrm>
          <a:prstGeom prst="rect">
            <a:avLst/>
          </a:prstGeom>
        </p:spPr>
        <p:txBody>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9.	Status of Paper Draft &amp; Targeted Conference</a:t>
            </a:r>
          </a:p>
        </p:txBody>
      </p:sp>
      <p:sp>
        <p:nvSpPr>
          <p:cNvPr id="237" name="Rectangle 2"/>
          <p:cNvSpPr txBox="1"/>
          <p:nvPr>
            <p:ph type="body" idx="1"/>
          </p:nvPr>
        </p:nvSpPr>
        <p:spPr>
          <a:xfrm>
            <a:off x="503237" y="1768475"/>
            <a:ext cx="9064626" cy="4983163"/>
          </a:xfrm>
          <a:prstGeom prst="rect">
            <a:avLst/>
          </a:prstGeom>
        </p:spPr>
        <p:txBody>
          <a:bodyPr anchor="ctr"/>
          <a:lstStyle/>
          <a:p>
            <a:pPr/>
            <a:r>
              <a:t>            </a:t>
            </a:r>
          </a:p>
        </p:txBody>
      </p:sp>
      <p:sp>
        <p:nvSpPr>
          <p:cNvPr id="238" name="TextBox 1"/>
          <p:cNvSpPr txBox="1"/>
          <p:nvPr/>
        </p:nvSpPr>
        <p:spPr>
          <a:xfrm>
            <a:off x="586574" y="1557338"/>
            <a:ext cx="9052561" cy="404197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gn="just">
              <a:buClr>
                <a:srgbClr val="000000"/>
              </a:buClr>
              <a:buSzPct val="100000"/>
              <a:buFont typeface="Arial"/>
              <a:buChar char="•"/>
              <a:defRPr sz="2200"/>
            </a:pPr>
            <a:r>
              <a:t>Our research and paper drafting have commenced, marking the first steps in our academic journey towards a comprehensive and insightful study.</a:t>
            </a:r>
            <a:endParaRPr>
              <a:solidFill>
                <a:srgbClr val="FFFFFF"/>
              </a:solidFill>
            </a:endParaRPr>
          </a:p>
          <a:p>
            <a:pPr marL="342900" indent="-342900" algn="just">
              <a:buClr>
                <a:srgbClr val="000000"/>
              </a:buClr>
              <a:buSzPct val="100000"/>
              <a:buFont typeface="Arial"/>
              <a:buChar char="•"/>
              <a:defRPr sz="2200"/>
            </a:pPr>
          </a:p>
          <a:p>
            <a:pPr marL="342900" indent="-342900" algn="just">
              <a:buClr>
                <a:srgbClr val="000000"/>
              </a:buClr>
              <a:buSzPct val="100000"/>
              <a:buFont typeface="Arial"/>
              <a:buChar char="•"/>
              <a:defRPr sz="2200"/>
            </a:pPr>
            <a:r>
              <a:t>The International Conference on Emerging Trends and Technologies on Intelligent Systems (ETTIS) will be held in March 2024. The conference is indexed in Scopus and will be sponsored by Springer. The conference will cover a wide range of topics, including intelligent systems, artificial intelligence, and machine learning. The conference will be of interest to researchers, practitioners, and policymakers in the field of computer science. The Call For Paper Deadline is March 14, 2024.</a:t>
            </a:r>
            <a:endParaRPr>
              <a:solidFill>
                <a:srgbClr val="FFFFFF"/>
              </a:solidFill>
            </a:endParaRPr>
          </a:p>
          <a:p>
            <a:pPr marL="342900" indent="-342900" algn="just">
              <a:buClr>
                <a:srgbClr val="000000"/>
              </a:buClr>
              <a:buSzPct val="100000"/>
              <a:buFont typeface="Arial"/>
              <a:buChar char="•"/>
              <a:defRPr b="1" sz="2200"/>
            </a:pPr>
          </a:p>
          <a:p>
            <a:pPr marL="342900" indent="-342900" algn="just">
              <a:buClr>
                <a:srgbClr val="000000"/>
              </a:buClr>
              <a:buSzPct val="100000"/>
              <a:buFont typeface="Arial"/>
              <a:buChar char="•"/>
              <a:defRPr sz="2200"/>
            </a:pPr>
            <a:r>
              <a:t>Websites reviewed: </a:t>
            </a:r>
            <a:r>
              <a:rPr b="1"/>
              <a:t>www.ettis.org/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Rectangle 1"/>
          <p:cNvSpPr txBox="1"/>
          <p:nvPr/>
        </p:nvSpPr>
        <p:spPr>
          <a:xfrm>
            <a:off x="504825" y="431951"/>
            <a:ext cx="9070975" cy="51397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b="1" sz="3600"/>
            </a:lvl1pPr>
          </a:lstStyle>
          <a:p>
            <a:pPr/>
            <a:r>
              <a:t>Contents</a:t>
            </a:r>
          </a:p>
        </p:txBody>
      </p:sp>
      <p:sp>
        <p:nvSpPr>
          <p:cNvPr id="187" name="Rectangle 2"/>
          <p:cNvSpPr txBox="1"/>
          <p:nvPr/>
        </p:nvSpPr>
        <p:spPr>
          <a:xfrm>
            <a:off x="503236" y="1222976"/>
            <a:ext cx="9323391" cy="4808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pPr>
            <a:r>
              <a:t>Introduction</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pPr>
            <a:r>
              <a:t>Objectives</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pPr>
            <a:r>
              <a:t>Problem Definition</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pPr>
            <a:r>
              <a:t>Technological Stack</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pPr>
            <a:r>
              <a:t>Review Suggestions (Given in Last meeting)</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pPr>
            <a:r>
              <a:t>Proposed System Architecture/Working/Methodology </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pPr>
            <a:r>
              <a:t>Prototype Design Demonstration</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pPr>
            <a:r>
              <a:t>Implementation Status</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pPr>
            <a:r>
              <a:t>Status of Paper Draft &amp; Targeted Conference</a:t>
            </a:r>
          </a:p>
          <a:p>
            <a:pPr marL="428625" indent="-322263">
              <a:lnSpc>
                <a:spcPct val="93000"/>
              </a:lnSpc>
              <a:spcBef>
                <a:spcPts val="1400"/>
              </a:spcBef>
              <a:buClr>
                <a:srgbClr val="000000"/>
              </a:buClr>
              <a:buSzPct val="45000"/>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9423400" algn="l"/>
                <a:tab pos="9880600" algn="l"/>
                <a:tab pos="10325100" algn="l"/>
                <a:tab pos="10769600" algn="l"/>
              </a:tabLst>
              <a:defRPr sz="2400"/>
            </a:pPr>
            <a:r>
              <a:t>References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Rectangle 1"/>
          <p:cNvSpPr txBox="1"/>
          <p:nvPr>
            <p:ph type="title"/>
          </p:nvPr>
        </p:nvSpPr>
        <p:spPr>
          <a:xfrm>
            <a:off x="503237" y="301625"/>
            <a:ext cx="9064626" cy="1255713"/>
          </a:xfrm>
          <a:prstGeom prst="rect">
            <a:avLst/>
          </a:prstGeom>
        </p:spPr>
        <p:txBody>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10. References</a:t>
            </a:r>
          </a:p>
        </p:txBody>
      </p:sp>
      <p:sp>
        <p:nvSpPr>
          <p:cNvPr id="241" name="Rectangle 2"/>
          <p:cNvSpPr txBox="1"/>
          <p:nvPr>
            <p:ph type="body" idx="1"/>
          </p:nvPr>
        </p:nvSpPr>
        <p:spPr>
          <a:xfrm>
            <a:off x="503237" y="1768475"/>
            <a:ext cx="9064626" cy="4983163"/>
          </a:xfrm>
          <a:prstGeom prst="rect">
            <a:avLst/>
          </a:prstGeom>
        </p:spPr>
        <p:txBody>
          <a:bodyPr anchor="ctr"/>
          <a:lstStyle/>
          <a:p>
            <a:pPr/>
            <a:r>
              <a:t>            </a:t>
            </a:r>
          </a:p>
        </p:txBody>
      </p:sp>
      <p:sp>
        <p:nvSpPr>
          <p:cNvPr id="242" name="TextBox 1"/>
          <p:cNvSpPr txBox="1"/>
          <p:nvPr/>
        </p:nvSpPr>
        <p:spPr>
          <a:xfrm>
            <a:off x="494029" y="1441091"/>
            <a:ext cx="9052561" cy="569297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gn="just">
              <a:buClr>
                <a:srgbClr val="000000"/>
              </a:buClr>
              <a:buSzPct val="100000"/>
              <a:buFont typeface="Arial"/>
              <a:buChar char="•"/>
              <a:defRPr sz="2200"/>
            </a:pPr>
            <a:r>
              <a:t>N. Jain, A. K. Sharma, and N. Khare, "Comprehensive Study of Routing Protocols in Mobile Ad Hoc Networks," 2020 Second International Conference on Inventive Research in Computing Applications (ICIRCA), Coimbatore, India, 2020, pp. 635-640, doi: 10.1109/ICIRCA49882.2020.10074213.</a:t>
            </a:r>
            <a:endParaRPr>
              <a:solidFill>
                <a:srgbClr val="FFFFFF"/>
              </a:solidFill>
            </a:endParaRPr>
          </a:p>
          <a:p>
            <a:pPr marL="342900" indent="-342900" algn="just">
              <a:buClr>
                <a:srgbClr val="000000"/>
              </a:buClr>
              <a:buSzPct val="100000"/>
              <a:buFont typeface="Arial"/>
              <a:buChar char="•"/>
              <a:defRPr sz="2200"/>
            </a:pPr>
            <a:r>
              <a:t>S. Kumar, R. Chauhan and N. Kumar, "Survey and Comparative Analysis of Energy Efficient MAC Protocols for WSN," 2020 International Conference on Smart Electronics and Communication (ICOSEC), Trichy, India, 2020, pp. 647-651, doi: 10.1109/ICOSEC49091.2020.9195622.</a:t>
            </a:r>
            <a:endParaRPr>
              <a:solidFill>
                <a:srgbClr val="FFFFFF"/>
              </a:solidFill>
            </a:endParaRPr>
          </a:p>
          <a:p>
            <a:pPr marL="342900" indent="-342900" algn="just">
              <a:buClr>
                <a:srgbClr val="000000"/>
              </a:buClr>
              <a:buSzPct val="100000"/>
              <a:buFont typeface="Arial"/>
              <a:buChar char="•"/>
              <a:defRPr sz="2200"/>
            </a:pPr>
            <a:r>
              <a:t>S. Raza, M. Akbar, M. Akhtar, M. Ismail, and M. J. Gondal, "Energy-Efficient Routing Protocols in Wireless Sensor Networks: A Survey," 2021 IEEE Access, vol. 9, pp. 29526-29548, 2021, doi: 10.1109/ACCESS.2021.3066002.</a:t>
            </a:r>
            <a:endParaRPr>
              <a:solidFill>
                <a:srgbClr val="FFFFFF"/>
              </a:solidFill>
            </a:endParaRPr>
          </a:p>
          <a:p>
            <a:pPr marL="342900" indent="-342900" algn="just">
              <a:buClr>
                <a:srgbClr val="000000"/>
              </a:buClr>
              <a:buSzPct val="100000"/>
              <a:buFont typeface="Arial"/>
              <a:buChar char="•"/>
              <a:defRPr sz="2200"/>
            </a:pPr>
            <a:r>
              <a:t>P. Lal, R. Kumar and R. Kumar, "A Comprehensive Study and Comparative Analysis of QoS in Ad Hoc Networks," 2017 9th International Conference on Computational Intelligence and Communication Networks (CICN), Gwalior, India, 2017, pp. 188-192, doi: 10.1109/CICN.2017.8260796.</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Rectangle 1"/>
          <p:cNvSpPr txBox="1"/>
          <p:nvPr>
            <p:ph type="title"/>
          </p:nvPr>
        </p:nvSpPr>
        <p:spPr>
          <a:xfrm>
            <a:off x="503237" y="301625"/>
            <a:ext cx="9064626" cy="1255713"/>
          </a:xfrm>
          <a:prstGeom prst="rect">
            <a:avLst/>
          </a:prstGeom>
        </p:spPr>
        <p:txBody>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atin typeface="+mj-lt"/>
                <a:ea typeface="+mj-ea"/>
                <a:cs typeface="+mj-cs"/>
                <a:sym typeface="Times New Roman"/>
              </a:defRPr>
            </a:lvl1pPr>
          </a:lstStyle>
          <a:p>
            <a:pPr/>
            <a:r>
              <a:t>10. References</a:t>
            </a:r>
          </a:p>
        </p:txBody>
      </p:sp>
      <p:sp>
        <p:nvSpPr>
          <p:cNvPr id="245" name="Rectangle 2"/>
          <p:cNvSpPr txBox="1"/>
          <p:nvPr>
            <p:ph type="body" idx="1"/>
          </p:nvPr>
        </p:nvSpPr>
        <p:spPr>
          <a:xfrm>
            <a:off x="503237" y="1768475"/>
            <a:ext cx="9064626" cy="4983163"/>
          </a:xfrm>
          <a:prstGeom prst="rect">
            <a:avLst/>
          </a:prstGeom>
        </p:spPr>
        <p:txBody>
          <a:bodyPr anchor="ctr"/>
          <a:lstStyle/>
          <a:p>
            <a:pPr/>
            <a:r>
              <a:t>            </a:t>
            </a:r>
          </a:p>
        </p:txBody>
      </p:sp>
      <p:sp>
        <p:nvSpPr>
          <p:cNvPr id="246" name="TextBox 1"/>
          <p:cNvSpPr txBox="1"/>
          <p:nvPr/>
        </p:nvSpPr>
        <p:spPr>
          <a:xfrm>
            <a:off x="494029" y="1441091"/>
            <a:ext cx="9052561" cy="272117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gn="just">
              <a:buClr>
                <a:srgbClr val="000000"/>
              </a:buClr>
              <a:buSzPct val="100000"/>
              <a:buFont typeface="Arial"/>
              <a:buChar char="•"/>
              <a:defRPr sz="2200"/>
            </a:pPr>
            <a:r>
              <a:t>K. Agrawal, G. B. Singha and A. K. Luhach, "A Comprehensive Survey of Mobile Agent Migration in WSNs," 2012 Ninth International Symposium on Pervasive Systems, Algorithms and Networks, San Marcos, TX, USA, 2012, pp. 118-123, doi: 10.1109/I-SPAN.2012.6265373.</a:t>
            </a:r>
            <a:endParaRPr>
              <a:solidFill>
                <a:srgbClr val="FFFFFF"/>
              </a:solidFill>
            </a:endParaRPr>
          </a:p>
          <a:p>
            <a:pPr marL="342900" indent="-342900" algn="just">
              <a:buClr>
                <a:srgbClr val="000000"/>
              </a:buClr>
              <a:buSzPct val="100000"/>
              <a:buFont typeface="Arial"/>
              <a:buChar char="•"/>
              <a:defRPr sz="2200"/>
            </a:pPr>
            <a:r>
              <a:t>A. S. Pillai, V. Wagh and R. H. Goudar, "Survey of Routing Protocols in Mobile Adhoc Network," 2009 International Conference on Computer and Communication Technology, Allahabad, India, 2009, pp. 96-100, doi: 10.1109/ICCCT.2009.5192325.</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Double-click to edit"/>
          <p:cNvSpPr txBox="1"/>
          <p:nvPr>
            <p:ph type="title"/>
          </p:nvPr>
        </p:nvSpPr>
        <p:spPr>
          <a:prstGeom prst="rect">
            <a:avLst/>
          </a:prstGeom>
        </p:spPr>
        <p:txBody>
          <a:bodyPr/>
          <a:lstStyle/>
          <a:p>
            <a:pPr/>
          </a:p>
        </p:txBody>
      </p:sp>
      <p:sp>
        <p:nvSpPr>
          <p:cNvPr id="249" name="Thank you!"/>
          <p:cNvSpPr txBox="1"/>
          <p:nvPr>
            <p:ph type="body" idx="1"/>
          </p:nvPr>
        </p:nvSpPr>
        <p:spPr>
          <a:xfrm>
            <a:off x="503237" y="1536065"/>
            <a:ext cx="9064626" cy="4983163"/>
          </a:xfrm>
          <a:prstGeom prst="rect">
            <a:avLst/>
          </a:prstGeom>
        </p:spPr>
        <p:txBody>
          <a:bodyPr/>
          <a:lstStyle/>
          <a:p>
            <a:pPr algn="ctr">
              <a:defRPr sz="4100">
                <a:latin typeface="+mj-lt"/>
                <a:ea typeface="+mj-ea"/>
                <a:cs typeface="+mj-cs"/>
                <a:sym typeface="Times New Roman"/>
              </a:defRPr>
            </a:pPr>
          </a:p>
          <a:p>
            <a:pPr algn="ctr">
              <a:defRPr sz="4100">
                <a:latin typeface="+mj-lt"/>
                <a:ea typeface="+mj-ea"/>
                <a:cs typeface="+mj-cs"/>
                <a:sym typeface="Times New Roman"/>
              </a:defRPr>
            </a:pPr>
          </a:p>
          <a:p>
            <a:pPr algn="ctr">
              <a:defRPr sz="5500">
                <a:latin typeface="+mj-lt"/>
                <a:ea typeface="+mj-ea"/>
                <a:cs typeface="+mj-cs"/>
                <a:sym typeface="Times New Roman"/>
              </a:defRPr>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ext Box 1"/>
          <p:cNvSpPr txBox="1"/>
          <p:nvPr/>
        </p:nvSpPr>
        <p:spPr>
          <a:xfrm>
            <a:off x="503236" y="581720"/>
            <a:ext cx="9066216" cy="45263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vl1pPr>
          </a:lstStyle>
          <a:p>
            <a:pPr/>
            <a:r>
              <a:t>1. Introduction</a:t>
            </a:r>
          </a:p>
        </p:txBody>
      </p:sp>
      <p:sp>
        <p:nvSpPr>
          <p:cNvPr id="190" name="Text Box 2"/>
          <p:cNvSpPr txBox="1"/>
          <p:nvPr/>
        </p:nvSpPr>
        <p:spPr>
          <a:xfrm>
            <a:off x="647699" y="1431428"/>
            <a:ext cx="8640765" cy="45944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pPr>
            <a:r>
              <a:t>FitGeek represents a new era in wellness, driven by our vision to make health and fitness universally achievable.</a:t>
            </a:r>
            <a:endParaRPr>
              <a:solidFill>
                <a:srgbClr val="FFFFFF"/>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pPr>
            <a:r>
              <a:t>FitGeek simplifies the wellness journey, offering science-based solutions, personalized plans, and a dash of fun.</a:t>
            </a:r>
            <a:endParaRPr>
              <a:solidFill>
                <a:srgbClr val="FFFFFF"/>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pPr>
            <a:r>
              <a:t>FitGeek's personalized fitness plans, powered by cutting-edge technology, cater to individual preferences and goals.</a:t>
            </a:r>
            <a:endParaRPr>
              <a:solidFill>
                <a:srgbClr val="FFFFFF"/>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pPr>
            <a:r>
              <a:t>FitGeek’s vibrant community of fitness enthusiasts and experts provides motivation and shared experiences.</a:t>
            </a:r>
            <a:endParaRPr>
              <a:solidFill>
                <a:srgbClr val="FFFFFF"/>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pPr>
            <a:r>
              <a:t>FitGeek has an ever-expanding library of educational content, we empower users to make informed health and fitness choices.</a:t>
            </a:r>
            <a:endParaRPr>
              <a:solidFill>
                <a:srgbClr val="FFFFFF"/>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Lst>
              <a:defRPr sz="2200"/>
            </a:pPr>
            <a:r>
              <a:t>FitGeek is a lifelong commitment to your well-being, making fitness an attainable and enjoyable journey for all.</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ext Box 1"/>
          <p:cNvSpPr txBox="1"/>
          <p:nvPr/>
        </p:nvSpPr>
        <p:spPr>
          <a:xfrm>
            <a:off x="503236" y="644581"/>
            <a:ext cx="9066216" cy="45263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vl1pPr>
          </a:lstStyle>
          <a:p>
            <a:pPr/>
            <a:r>
              <a:t>2. Objectives</a:t>
            </a:r>
          </a:p>
        </p:txBody>
      </p:sp>
      <p:sp>
        <p:nvSpPr>
          <p:cNvPr id="193" name="Text Box 2"/>
          <p:cNvSpPr txBox="1"/>
          <p:nvPr/>
        </p:nvSpPr>
        <p:spPr>
          <a:xfrm>
            <a:off x="503237" y="1445717"/>
            <a:ext cx="8858251" cy="53880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pPr>
            <a:r>
              <a:t>To Provide Convenient and Economical Fitness Guidance: To offer affordable and easily accessible fitness guidance.</a:t>
            </a:r>
            <a:endParaRPr>
              <a:solidFill>
                <a:srgbClr val="FFFFFF"/>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pPr>
            <a:r>
              <a:t>To Offer Instructional Exercises with Animations: To provide exercises with clear instructions, animated demonstrations and on a timer.</a:t>
            </a:r>
            <a:endParaRPr>
              <a:solidFill>
                <a:srgbClr val="FFFFFF"/>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pPr>
            <a:r>
              <a:t>To Raise Awareness About Healthcare Updates: To inform and raise awareness about recent healthcare updates.</a:t>
            </a:r>
            <a:endParaRPr>
              <a:solidFill>
                <a:srgbClr val="FFFFFF"/>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pPr>
            <a:r>
              <a:t>To Enable Remote Access to Exercises and hydration calculator: To facilitate remote access to exercises via web.</a:t>
            </a:r>
            <a:endParaRPr>
              <a:solidFill>
                <a:srgbClr val="FFFFFF"/>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pPr>
            <a:r>
              <a:t>To Implement Disease Predictors: To include disease predictors for conditions like diabetes and stress, along with relevant recommendations.</a:t>
            </a:r>
            <a:endParaRPr>
              <a:solidFill>
                <a:srgbClr val="FFFFFF"/>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pPr>
            <a:r>
              <a:t>To Offer Personalised Diet Recommendations: To provide tailored diet recommendations based on the person’s body statistics.</a:t>
            </a:r>
            <a:endParaRPr>
              <a:solidFill>
                <a:srgbClr val="FFFFFF"/>
              </a:solidFill>
            </a:endParaRPr>
          </a:p>
          <a:p>
            <a:pPr marL="284163" indent="-284163" algn="just">
              <a:lnSpc>
                <a:spcPct val="93000"/>
              </a:lnSpc>
              <a:spcBef>
                <a:spcPts val="1400"/>
              </a:spcBef>
              <a:buClr>
                <a:srgbClr val="000000"/>
              </a:buClr>
              <a:buSzPct val="100000"/>
              <a:buFont typeface="Arial"/>
              <a:buChar char="•"/>
              <a:tabLst>
                <a:tab pos="279400" algn="l"/>
                <a:tab pos="381000" algn="l"/>
                <a:tab pos="838200" algn="l"/>
                <a:tab pos="1282700" algn="l"/>
                <a:tab pos="1727200" algn="l"/>
                <a:tab pos="2184400" algn="l"/>
                <a:tab pos="2628900" algn="l"/>
                <a:tab pos="3073400" algn="l"/>
                <a:tab pos="3530600" algn="l"/>
                <a:tab pos="3975100" algn="l"/>
                <a:tab pos="4432300" algn="l"/>
                <a:tab pos="4876800" algn="l"/>
                <a:tab pos="5321300" algn="l"/>
                <a:tab pos="5778500" algn="l"/>
                <a:tab pos="6223000" algn="l"/>
                <a:tab pos="6667500" algn="l"/>
                <a:tab pos="7124700" algn="l"/>
                <a:tab pos="7569200" algn="l"/>
                <a:tab pos="8026400" algn="l"/>
                <a:tab pos="8470900" algn="l"/>
                <a:tab pos="8915400" algn="l"/>
              </a:tabLst>
              <a:defRPr sz="2200"/>
            </a:pPr>
            <a:r>
              <a:t>To calculate stress levels of the user: To create a tab where the user can get access to various mental health practices.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ext Box 1"/>
          <p:cNvSpPr txBox="1"/>
          <p:nvPr/>
        </p:nvSpPr>
        <p:spPr>
          <a:xfrm>
            <a:off x="503236" y="703956"/>
            <a:ext cx="9066216" cy="45263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vl1pPr>
          </a:lstStyle>
          <a:p>
            <a:pPr/>
            <a:r>
              <a:t>3. Problem Definition</a:t>
            </a:r>
          </a:p>
        </p:txBody>
      </p:sp>
      <p:sp>
        <p:nvSpPr>
          <p:cNvPr id="196" name="Text Box 2"/>
          <p:cNvSpPr txBox="1"/>
          <p:nvPr/>
        </p:nvSpPr>
        <p:spPr>
          <a:xfrm>
            <a:off x="503237" y="1587003"/>
            <a:ext cx="9074151" cy="221351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Widespread reliance on irrelevant or inaccurate fitness information and incorrect workout plans found on the internet.</a:t>
            </a:r>
            <a:endParaRPr>
              <a:solidFill>
                <a:srgbClr val="FFFFFF"/>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This dependence on internet sources can lead to serious injuries or ineffective workouts that do not suit individual body types.</a:t>
            </a:r>
            <a:endParaRPr>
              <a:solidFill>
                <a:srgbClr val="FFFFFF"/>
              </a:solidFill>
            </a:endParaRPr>
          </a:p>
          <a:p>
            <a:pPr marL="341313" indent="-341313" algn="just">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Access to proper fitness guidance is economically unfeasible for many individuals.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Picture 8" descr="Picture 8"/>
          <p:cNvPicPr>
            <a:picLocks noChangeAspect="1"/>
          </p:cNvPicPr>
          <p:nvPr/>
        </p:nvPicPr>
        <p:blipFill>
          <a:blip r:embed="rId2">
            <a:extLst/>
          </a:blip>
          <a:stretch>
            <a:fillRect/>
          </a:stretch>
        </p:blipFill>
        <p:spPr>
          <a:xfrm>
            <a:off x="8417482" y="3551237"/>
            <a:ext cx="1447802" cy="1447802"/>
          </a:xfrm>
          <a:prstGeom prst="rect">
            <a:avLst/>
          </a:prstGeom>
          <a:ln w="12700">
            <a:miter lim="400000"/>
          </a:ln>
        </p:spPr>
      </p:pic>
      <p:sp>
        <p:nvSpPr>
          <p:cNvPr id="199" name="Text Box 1"/>
          <p:cNvSpPr txBox="1"/>
          <p:nvPr/>
        </p:nvSpPr>
        <p:spPr>
          <a:xfrm>
            <a:off x="503236" y="703956"/>
            <a:ext cx="9066216" cy="45263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vl1pPr>
          </a:lstStyle>
          <a:p>
            <a:pPr/>
            <a:r>
              <a:t>4. Technology Stack</a:t>
            </a:r>
          </a:p>
        </p:txBody>
      </p:sp>
      <p:sp>
        <p:nvSpPr>
          <p:cNvPr id="200" name="Text Box 2"/>
          <p:cNvSpPr txBox="1"/>
          <p:nvPr/>
        </p:nvSpPr>
        <p:spPr>
          <a:xfrm>
            <a:off x="503236" y="1796553"/>
            <a:ext cx="9066216" cy="4689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93000"/>
              </a:lnSpc>
              <a:spcBef>
                <a:spcPts val="1400"/>
              </a:spcBef>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b="1" sz="2200"/>
            </a:pPr>
            <a:r>
              <a:t>Frontend : WEB X.O </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1. HTML : for structure</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2. CSS : for styling</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3. JavaScript : for interactive elements</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4. Bootstrap : CSS framework for responsive and attractive designs</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p>
          <a:p>
            <a:pPr>
              <a:lnSpc>
                <a:spcPct val="93000"/>
              </a:lnSpc>
              <a:spcBef>
                <a:spcPts val="1400"/>
              </a:spcBef>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b="1" sz="2200"/>
            </a:pPr>
            <a:r>
              <a:t>Backend: </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1. Django : framework for web application development</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2. Python : for backend logic</a:t>
            </a:r>
            <a:endParaRPr>
              <a:solidFill>
                <a:srgbClr val="FFFFFF"/>
              </a:solidFill>
            </a:endParaRPr>
          </a:p>
        </p:txBody>
      </p:sp>
      <p:pic>
        <p:nvPicPr>
          <p:cNvPr id="201" name="Picture 4" descr="Picture 4"/>
          <p:cNvPicPr>
            <a:picLocks noChangeAspect="1"/>
          </p:cNvPicPr>
          <p:nvPr/>
        </p:nvPicPr>
        <p:blipFill>
          <a:blip r:embed="rId3">
            <a:extLst/>
          </a:blip>
          <a:stretch>
            <a:fillRect/>
          </a:stretch>
        </p:blipFill>
        <p:spPr>
          <a:xfrm>
            <a:off x="8128723" y="525462"/>
            <a:ext cx="1509715" cy="1196976"/>
          </a:xfrm>
          <a:prstGeom prst="rect">
            <a:avLst/>
          </a:prstGeom>
          <a:ln w="12700">
            <a:miter lim="400000"/>
          </a:ln>
        </p:spPr>
      </p:pic>
      <p:pic>
        <p:nvPicPr>
          <p:cNvPr id="202" name="Picture 6" descr="Picture 6"/>
          <p:cNvPicPr>
            <a:picLocks noChangeAspect="1"/>
          </p:cNvPicPr>
          <p:nvPr/>
        </p:nvPicPr>
        <p:blipFill>
          <a:blip r:embed="rId4">
            <a:extLst/>
          </a:blip>
          <a:srcRect l="18509" t="0" r="16597" b="0"/>
          <a:stretch>
            <a:fillRect/>
          </a:stretch>
        </p:blipFill>
        <p:spPr>
          <a:xfrm>
            <a:off x="8417482" y="5249457"/>
            <a:ext cx="1202225" cy="1340977"/>
          </a:xfrm>
          <a:prstGeom prst="rect">
            <a:avLst/>
          </a:prstGeom>
          <a:ln w="12700">
            <a:miter lim="400000"/>
          </a:ln>
        </p:spPr>
      </p:pic>
      <p:pic>
        <p:nvPicPr>
          <p:cNvPr id="203" name="Picture 7" descr="Picture 7"/>
          <p:cNvPicPr>
            <a:picLocks noChangeAspect="1"/>
          </p:cNvPicPr>
          <p:nvPr/>
        </p:nvPicPr>
        <p:blipFill>
          <a:blip r:embed="rId5">
            <a:extLst/>
          </a:blip>
          <a:stretch>
            <a:fillRect/>
          </a:stretch>
        </p:blipFill>
        <p:spPr>
          <a:xfrm>
            <a:off x="8397646" y="2103435"/>
            <a:ext cx="1319214" cy="12954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ext Box 1"/>
          <p:cNvSpPr txBox="1"/>
          <p:nvPr/>
        </p:nvSpPr>
        <p:spPr>
          <a:xfrm>
            <a:off x="503236" y="703956"/>
            <a:ext cx="9066216" cy="45263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vl1pPr>
          </a:lstStyle>
          <a:p>
            <a:pPr/>
            <a:r>
              <a:t>4. Technology Stack</a:t>
            </a:r>
          </a:p>
        </p:txBody>
      </p:sp>
      <p:sp>
        <p:nvSpPr>
          <p:cNvPr id="206" name="Text Box 2"/>
          <p:cNvSpPr txBox="1"/>
          <p:nvPr/>
        </p:nvSpPr>
        <p:spPr>
          <a:xfrm>
            <a:off x="503236" y="1796553"/>
            <a:ext cx="9066216" cy="45119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93000"/>
              </a:lnSpc>
              <a:spcBef>
                <a:spcPts val="1400"/>
              </a:spcBef>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b="1" sz="2200"/>
            </a:pPr>
            <a:r>
              <a:t>Libraries: DATA ANALYSIS</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1. Pandas</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2. Numpy</a:t>
            </a: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3. Matplotlib</a:t>
            </a:r>
            <a:endParaRPr>
              <a:solidFill>
                <a:srgbClr val="FFFFFF"/>
              </a:solidFill>
            </a:endParaRPr>
          </a:p>
          <a:p>
            <a:pPr>
              <a:lnSpc>
                <a:spcPct val="93000"/>
              </a:lnSpc>
              <a:spcBef>
                <a:spcPts val="1400"/>
              </a:spcBef>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b="1" sz="2200"/>
            </a:pPr>
            <a:r>
              <a:t>For ML related features:</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1. Scikit-learn : for building disease prediction models.</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2. TensorFlow or PyTorch : For building recommendation and machine learning models.</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5. Streamlit : for Machine Learning models.</a:t>
            </a:r>
            <a:endParaRPr>
              <a:solidFill>
                <a:srgbClr val="FFFFFF"/>
              </a:solidFill>
            </a:endParaR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ext Box 1"/>
          <p:cNvSpPr txBox="1"/>
          <p:nvPr/>
        </p:nvSpPr>
        <p:spPr>
          <a:xfrm>
            <a:off x="503236" y="703956"/>
            <a:ext cx="9066216" cy="45263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sz="3200"/>
            </a:lvl1pPr>
          </a:lstStyle>
          <a:p>
            <a:pPr/>
            <a:r>
              <a:t>4. Technology Stack</a:t>
            </a:r>
          </a:p>
        </p:txBody>
      </p:sp>
      <p:sp>
        <p:nvSpPr>
          <p:cNvPr id="209" name="Text Box 2"/>
          <p:cNvSpPr txBox="1"/>
          <p:nvPr/>
        </p:nvSpPr>
        <p:spPr>
          <a:xfrm>
            <a:off x="503236" y="1796553"/>
            <a:ext cx="9066216" cy="428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93000"/>
              </a:lnSpc>
              <a:spcBef>
                <a:spcPts val="1400"/>
              </a:spcBef>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b="1" sz="2200"/>
            </a:pPr>
            <a:r>
              <a:t>ML Algorithms:</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K-Nearest Neighbors: for classification and regression tasks of the diet recommender.</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Support Vector Machine: for classifying individuals into one of two classes: diabetic or  non-diabetic,  in the diabetes predictor.</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Content-Based Filtering: for exercise recommendation system based on the three categories: Beginner, Intermediate and Expert level of the user.</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Natural Language Processing: to determine the stress levels of the user based on the inputs provided.</a:t>
            </a:r>
            <a:endParaRPr>
              <a:solidFill>
                <a:srgbClr val="FFFFFF"/>
              </a:solidFill>
            </a:endParaRPr>
          </a:p>
          <a:p>
            <a:pPr marL="341313" indent="-341313">
              <a:lnSpc>
                <a:spcPct val="93000"/>
              </a:lnSpc>
              <a:spcBef>
                <a:spcPts val="1400"/>
              </a:spcBef>
              <a:buClr>
                <a:srgbClr val="000000"/>
              </a:buClr>
              <a:buSzPct val="100000"/>
              <a:buFont typeface="Arial"/>
              <a:buChar char="•"/>
              <a:tabLst>
                <a:tab pos="330200" algn="l"/>
                <a:tab pos="444500" algn="l"/>
                <a:tab pos="889000" algn="l"/>
                <a:tab pos="1333500" algn="l"/>
                <a:tab pos="1790700" algn="l"/>
                <a:tab pos="2235200" algn="l"/>
                <a:tab pos="2692400" algn="l"/>
                <a:tab pos="3136900" algn="l"/>
                <a:tab pos="3581400" algn="l"/>
                <a:tab pos="4038600" algn="l"/>
                <a:tab pos="4483100" algn="l"/>
                <a:tab pos="4927600" algn="l"/>
                <a:tab pos="5384800" algn="l"/>
                <a:tab pos="5829300" algn="l"/>
                <a:tab pos="6286500" algn="l"/>
                <a:tab pos="6731000" algn="l"/>
                <a:tab pos="7175500" algn="l"/>
                <a:tab pos="7632700" algn="l"/>
                <a:tab pos="8077200" algn="l"/>
                <a:tab pos="8521700" algn="l"/>
                <a:tab pos="8978900" algn="l"/>
                <a:tab pos="8978900" algn="l"/>
              </a:tabLst>
              <a:defRPr sz="2200"/>
            </a:pPr>
            <a:r>
              <a:t>Logistic Regression: to classify those stress levels into different classes (e.g., low, moderate, high).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itle 1"/>
          <p:cNvSpPr txBox="1"/>
          <p:nvPr>
            <p:ph type="title"/>
          </p:nvPr>
        </p:nvSpPr>
        <p:spPr>
          <a:xfrm>
            <a:off x="503237" y="301625"/>
            <a:ext cx="9064626" cy="1255713"/>
          </a:xfrm>
          <a:prstGeom prst="rect">
            <a:avLst/>
          </a:prstGeom>
        </p:spPr>
        <p:txBody>
          <a:bodyPr/>
          <a:lstStyle>
            <a:lvl1pPr algn="just">
              <a:defRPr b="1" sz="3200">
                <a:latin typeface="+mj-lt"/>
                <a:ea typeface="+mj-ea"/>
                <a:cs typeface="+mj-cs"/>
                <a:sym typeface="Times New Roman"/>
              </a:defRPr>
            </a:lvl1pPr>
          </a:lstStyle>
          <a:p>
            <a:pPr/>
            <a:r>
              <a:t>5. Review Suggestions (Given in Last Meeting)</a:t>
            </a:r>
          </a:p>
        </p:txBody>
      </p:sp>
      <p:sp>
        <p:nvSpPr>
          <p:cNvPr id="212" name="Content Placeholder 2"/>
          <p:cNvSpPr txBox="1"/>
          <p:nvPr>
            <p:ph type="body" idx="1"/>
          </p:nvPr>
        </p:nvSpPr>
        <p:spPr>
          <a:xfrm>
            <a:off x="503237" y="1768475"/>
            <a:ext cx="9064626" cy="4983163"/>
          </a:xfrm>
          <a:prstGeom prst="rect">
            <a:avLst/>
          </a:prstGeom>
        </p:spPr>
        <p:txBody>
          <a:bodyPr/>
          <a:lstStyle/>
          <a:p>
            <a:pPr algn="just">
              <a:buClr>
                <a:srgbClr val="000000"/>
              </a:buClr>
              <a:buSzPct val="100000"/>
              <a:buFont typeface="Arial"/>
              <a:buChar char="•"/>
              <a:defRPr sz="2200">
                <a:latin typeface="+mj-lt"/>
                <a:ea typeface="+mj-ea"/>
                <a:cs typeface="+mj-cs"/>
                <a:sym typeface="Times New Roman"/>
              </a:defRPr>
            </a:pPr>
            <a:r>
              <a:t>Email Verification</a:t>
            </a:r>
          </a:p>
          <a:p>
            <a:pPr algn="just">
              <a:buClr>
                <a:srgbClr val="000000"/>
              </a:buClr>
              <a:buSzPct val="100000"/>
              <a:buFont typeface="Arial"/>
              <a:buChar char="•"/>
              <a:defRPr sz="2200">
                <a:latin typeface="+mj-lt"/>
                <a:ea typeface="+mj-ea"/>
                <a:cs typeface="+mj-cs"/>
                <a:sym typeface="Times New Roman"/>
              </a:defRPr>
            </a:pPr>
            <a:r>
              <a:t>Presentation changes (Literature Review in table, Recent year papers, Introduction in points)</a:t>
            </a:r>
          </a:p>
          <a:p>
            <a:pPr algn="just">
              <a:buClr>
                <a:srgbClr val="000000"/>
              </a:buClr>
              <a:buSzPct val="100000"/>
              <a:buFont typeface="Arial"/>
              <a:buChar char="•"/>
              <a:defRPr sz="2200">
                <a:latin typeface="+mj-lt"/>
                <a:ea typeface="+mj-ea"/>
                <a:cs typeface="+mj-cs"/>
                <a:sym typeface="Times New Roman"/>
              </a:defRPr>
            </a:pPr>
            <a:r>
              <a:t>Gmail signup</a:t>
            </a:r>
          </a:p>
          <a:p>
            <a:pPr algn="just">
              <a:buClr>
                <a:srgbClr val="000000"/>
              </a:buClr>
              <a:buSzPct val="100000"/>
              <a:buFont typeface="Arial"/>
              <a:buChar char="•"/>
              <a:defRPr sz="2200">
                <a:latin typeface="+mj-lt"/>
                <a:ea typeface="+mj-ea"/>
                <a:cs typeface="+mj-cs"/>
                <a:sym typeface="Times New Roman"/>
              </a:defRPr>
            </a:pPr>
            <a:r>
              <a:t>Exercise dataset</a:t>
            </a:r>
          </a:p>
          <a:p>
            <a:pPr algn="just">
              <a:buClr>
                <a:srgbClr val="000000"/>
              </a:buClr>
              <a:buSzPct val="100000"/>
              <a:buFont typeface="Arial"/>
              <a:buChar char="•"/>
              <a:defRPr sz="2200">
                <a:latin typeface="+mj-lt"/>
                <a:ea typeface="+mj-ea"/>
                <a:cs typeface="+mj-cs"/>
                <a:sym typeface="Times New Roman"/>
              </a:defRPr>
            </a:pPr>
            <a:r>
              <a:t>Add Confirm Password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 Theme">
      <a:majorFont>
        <a:latin typeface="Times New Roman"/>
        <a:ea typeface="Times New Roman"/>
        <a:cs typeface="Times New Roman"/>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 Theme">
      <a:majorFont>
        <a:latin typeface="Times New Roman"/>
        <a:ea typeface="Times New Roman"/>
        <a:cs typeface="Times New Roman"/>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4926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